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2" r:id="rId8"/>
    <p:sldId id="310" r:id="rId9"/>
    <p:sldId id="272" r:id="rId10"/>
    <p:sldId id="281" r:id="rId11"/>
    <p:sldId id="283" r:id="rId12"/>
    <p:sldId id="284" r:id="rId13"/>
    <p:sldId id="285" r:id="rId14"/>
    <p:sldId id="286" r:id="rId15"/>
    <p:sldId id="287" r:id="rId16"/>
    <p:sldId id="311" r:id="rId17"/>
    <p:sldId id="288" r:id="rId18"/>
    <p:sldId id="289" r:id="rId19"/>
    <p:sldId id="290" r:id="rId20"/>
    <p:sldId id="305" r:id="rId2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81"/>
    <a:srgbClr val="FFF8C5"/>
    <a:srgbClr val="EFBC03"/>
    <a:srgbClr val="F2B74C"/>
    <a:srgbClr val="FFF397"/>
    <a:srgbClr val="FEF3DE"/>
    <a:srgbClr val="FFFBDD"/>
    <a:srgbClr val="FDD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0836-417B-45F3-850A-BAAEE57319BD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0679A-1554-4DA3-B935-BD812127E9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863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5292-9571-4AD2-9782-37CAD5B48066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3B76-9E61-4FBA-BD0C-EC4BC372CF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95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B498-07BA-478E-9FDB-4AAC4017E46B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0BC4-7DA9-4624-8662-134F8ADEA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65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7824-1BD3-4CB2-BA6C-CE5EDD2EDF7A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AC05E-13E8-46B3-BAF7-6EF4F96385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838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68CBB-C0D4-4888-8B36-202D59560BA6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A6A80-564D-455F-B157-18575D969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85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FAC6-C586-435B-BEAC-FD52AD89D6EC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2E3E0-7366-4495-AFDE-0756063177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0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D1C5-55C7-4B0C-8923-1BFDBE275A16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8AFB-3177-4A0F-B1AB-8057A32551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074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5A31-4A27-4102-BAE0-79BF492B33C1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4BBB9-F147-4D58-8D37-2C0FF5AFDC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69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AA89-0E2F-4AD3-A5C3-A91120EFA2CD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D1445-AAC5-40BF-B720-CA1197E17D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45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3E9D-F0BD-4ADE-8B42-CC65BF7DBB4C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4F758-43F9-4A3A-BE0A-DB286ACA05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5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6F3C-6D15-4CBF-83E1-38942567E0F8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7527C-B782-4318-9088-AACE70157D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22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CAFEA0-7570-42B3-824D-A10868D1C8F0}" type="datetimeFigureOut">
              <a:rPr lang="ru-RU"/>
              <a:pPr>
                <a:defRPr/>
              </a:pPr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5DCF4E-379E-4617-828C-E59118E1418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8" y="1577975"/>
            <a:ext cx="11787187" cy="3933825"/>
          </a:xfrm>
        </p:spPr>
        <p:txBody>
          <a:bodyPr>
            <a:noAutofit/>
          </a:bodyPr>
          <a:lstStyle/>
          <a:p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закон от 25.12.2008 № 273-ФЗ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коррупции»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Алтайского края от  03.06.2010 № 46-ЗС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 </a:t>
            </a:r>
            <a:b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Алтайском крае»</a:t>
            </a:r>
            <a:r>
              <a:rPr lang="ru-RU" alt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600" b="1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182688" y="825500"/>
            <a:ext cx="104251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600">
                <a:solidFill>
                  <a:srgbClr val="7030A0"/>
                </a:solidFill>
              </a:rPr>
              <a:t>ст. 11 Федерального закона от 25.12.2008 № 273-ФЗ «О противодействии коррупции»</a:t>
            </a:r>
          </a:p>
          <a:p>
            <a:endParaRPr lang="ru-RU" altLang="ru-RU" sz="3600">
              <a:solidFill>
                <a:srgbClr val="7030A0"/>
              </a:solidFill>
            </a:endParaRPr>
          </a:p>
        </p:txBody>
      </p:sp>
      <p:sp>
        <p:nvSpPr>
          <p:cNvPr id="3" name="Прямоугольник: багетная рамка 2"/>
          <p:cNvSpPr/>
          <p:nvPr/>
        </p:nvSpPr>
        <p:spPr>
          <a:xfrm>
            <a:off x="548640" y="1987296"/>
            <a:ext cx="11387328" cy="464515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>
                <a:solidFill>
                  <a:srgbClr val="7030A0"/>
                </a:solidFill>
              </a:rPr>
              <a:t>Непринятие работником, являющимся стороной конфликта интересов, мер по предотвращению или урегулированию конфликта интересов является </a:t>
            </a:r>
            <a:r>
              <a:rPr lang="ru-RU" sz="3200" i="1" u="sng">
                <a:solidFill>
                  <a:srgbClr val="7030A0"/>
                </a:solidFill>
              </a:rPr>
              <a:t>правонарушением, влекущим его увольнение </a:t>
            </a:r>
            <a:r>
              <a:rPr lang="ru-RU" sz="3200" i="1">
                <a:solidFill>
                  <a:srgbClr val="7030A0"/>
                </a:solidFill>
              </a:rPr>
              <a:t>в соответствии с законодательством Российской Федерации</a:t>
            </a:r>
            <a:endParaRPr lang="ru-RU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76250"/>
            <a:ext cx="121920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виток: горизонтальный 3"/>
          <p:cNvSpPr/>
          <p:nvPr/>
        </p:nvSpPr>
        <p:spPr>
          <a:xfrm>
            <a:off x="243840" y="1560576"/>
            <a:ext cx="11436096" cy="529742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Конфликт интересов - ситуация, при которой </a:t>
            </a:r>
            <a:r>
              <a:rPr lang="ru-RU" sz="2800" u="sng" dirty="0">
                <a:solidFill>
                  <a:prstClr val="black"/>
                </a:solidFill>
              </a:rPr>
              <a:t>у медицинского работника или фармацевтического работника</a:t>
            </a:r>
            <a:r>
              <a:rPr lang="ru-RU" sz="2800" dirty="0">
                <a:solidFill>
                  <a:prstClr val="black"/>
                </a:solidFill>
              </a:rPr>
              <a:t> при осуществлении ими профессиональной деятельности возникает </a:t>
            </a:r>
            <a:r>
              <a:rPr lang="ru-RU" sz="2800" u="sng" dirty="0">
                <a:solidFill>
                  <a:prstClr val="black"/>
                </a:solidFill>
              </a:rPr>
              <a:t>личная заинтересованность </a:t>
            </a:r>
            <a:r>
              <a:rPr lang="ru-RU" sz="2800" dirty="0">
                <a:solidFill>
                  <a:prstClr val="black"/>
                </a:solidFill>
              </a:rPr>
              <a:t>в получении </a:t>
            </a:r>
            <a:r>
              <a:rPr lang="ru-RU" sz="2800" b="1" dirty="0">
                <a:solidFill>
                  <a:prstClr val="black"/>
                </a:solidFill>
              </a:rPr>
              <a:t>лично либо через представителя компании </a:t>
            </a:r>
            <a:r>
              <a:rPr lang="ru-RU" sz="2800" dirty="0">
                <a:solidFill>
                  <a:prstClr val="black"/>
                </a:solidFill>
              </a:rPr>
              <a:t>материальной выгоды или иного преимущества, которое </a:t>
            </a:r>
            <a:r>
              <a:rPr lang="ru-RU" sz="2800" u="sng" dirty="0">
                <a:solidFill>
                  <a:prstClr val="black"/>
                </a:solidFill>
              </a:rPr>
              <a:t>влияет или может повлиять </a:t>
            </a:r>
            <a:r>
              <a:rPr lang="ru-RU" sz="2800" dirty="0">
                <a:solidFill>
                  <a:prstClr val="black"/>
                </a:solidFill>
              </a:rPr>
              <a:t>на надлежащее исполнение ими профессиональных обязанностей </a:t>
            </a:r>
            <a:r>
              <a:rPr lang="ru-RU" sz="2800" u="sng" dirty="0">
                <a:solidFill>
                  <a:prstClr val="black"/>
                </a:solidFill>
              </a:rPr>
              <a:t>вследствие противоречия </a:t>
            </a:r>
            <a:r>
              <a:rPr lang="ru-RU" sz="2800" dirty="0">
                <a:solidFill>
                  <a:prstClr val="black"/>
                </a:solidFill>
              </a:rPr>
              <a:t>между личной заинтересованностью медицинского работника или фармацевтического работника </a:t>
            </a:r>
            <a:r>
              <a:rPr lang="ru-RU" sz="2800" u="sng" dirty="0">
                <a:solidFill>
                  <a:prstClr val="black"/>
                </a:solidFill>
              </a:rPr>
              <a:t>и интересами пациента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538288" y="768350"/>
            <a:ext cx="99028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 sz="2800">
              <a:solidFill>
                <a:srgbClr val="C00000"/>
              </a:solidFill>
            </a:endParaRPr>
          </a:p>
          <a:p>
            <a:endParaRPr lang="ru-RU" altLang="ru-RU" sz="2800"/>
          </a:p>
        </p:txBody>
      </p:sp>
      <p:sp>
        <p:nvSpPr>
          <p:cNvPr id="4" name="Прямоугольник: один верхний угол скругленный, другой — усеченный 3"/>
          <p:cNvSpPr/>
          <p:nvPr/>
        </p:nvSpPr>
        <p:spPr>
          <a:xfrm>
            <a:off x="938784" y="146304"/>
            <a:ext cx="10558272" cy="3840480"/>
          </a:xfrm>
          <a:prstGeom prst="snip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43D"/>
              </a:gs>
            </a:gsLst>
            <a:path path="circle">
              <a:fillToRect l="50000" t="50000" r="50000" b="50000"/>
            </a:path>
          </a:gradFill>
          <a:ln>
            <a:solidFill>
              <a:srgbClr val="F2A34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ст. 6.29 КоАП РФ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</a:rPr>
              <a:t>«Невыполнение обязанностей о предоставлении информации о конфликте интересов при осуществлении медицинской деятельности и фармацевтической деятельности»</a:t>
            </a:r>
          </a:p>
        </p:txBody>
      </p:sp>
      <p:sp>
        <p:nvSpPr>
          <p:cNvPr id="9" name="Прямоугольник: багетная рамка 8"/>
          <p:cNvSpPr/>
          <p:nvPr/>
        </p:nvSpPr>
        <p:spPr>
          <a:xfrm>
            <a:off x="256032" y="4120896"/>
            <a:ext cx="11753088" cy="263347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43D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работника - наложение адм. штрафа в размере от 3 тысяч до 5 тысяч рублей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руководителя медицинской организации - от 5 тысяч до 10 тысяч рублей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 повторном привлечении к ответственности- от 10 тысяч до 20 тысяч рублей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                                                                  либо дисквалификацию на срок до 6 месяцев.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863" y="515938"/>
            <a:ext cx="10326687" cy="4772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ст. 27 Федерального закона от 12.01.1996 № 7-ФЗ «О некоммерческих организациях»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451104" y="1658112"/>
            <a:ext cx="11314176" cy="337718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Заинтересованность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в совершении некоммерческой организацией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тех или иных действий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в том числе в совершении сделок, влечет за собой конфликт интересов заинтересованных лиц и некоммерческой организации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1219200" y="4888992"/>
            <a:ext cx="10351008" cy="180441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Регулирует отношения, связанные с использованием "возможностей некоммерческой организации":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т.е. её имущества,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имущественных и неимущественных прав,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возможностей в области предпринимательской деятельности,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информации о деятельности и планах некоммерческой организации, имеющей для нее ценность.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усеченные противолежащие углы 2"/>
          <p:cNvSpPr/>
          <p:nvPr/>
        </p:nvSpPr>
        <p:spPr>
          <a:xfrm>
            <a:off x="487680" y="1292352"/>
            <a:ext cx="11558016" cy="4913376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prstClr val="black"/>
                </a:solidFill>
              </a:rPr>
              <a:t>Сделка, в совершении которой имеется заинтересованность и которая совершена с нарушением требований закона, может быть признана судом недействительной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350" y="0"/>
            <a:ext cx="11776075" cy="6216650"/>
          </a:xfrm>
          <a:prstGeom prst="rect">
            <a:avLst/>
          </a:prstGeom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31 Федерального закона от 05.04.2013 N 44-ФЗ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контрактной системе в сфере закупок товаров,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услуг для обеспечения </a:t>
            </a:r>
          </a:p>
          <a:p>
            <a:pPr algn="just"/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и муниципальных нужд» </a:t>
            </a: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587992" y="1857718"/>
            <a:ext cx="10680192" cy="154228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обязательным единым требованиям участников закупки отнесено</a:t>
            </a:r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между участником закупки и заказчиком конфликта интересов!</a:t>
            </a:r>
          </a:p>
        </p:txBody>
      </p:sp>
      <p:sp>
        <p:nvSpPr>
          <p:cNvPr id="4" name="Овал 3"/>
          <p:cNvSpPr/>
          <p:nvPr/>
        </p:nvSpPr>
        <p:spPr>
          <a:xfrm>
            <a:off x="1197592" y="3400006"/>
            <a:ext cx="9460992" cy="1111844"/>
          </a:xfrm>
          <a:prstGeom prst="ellipse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т.е. 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исключены случаи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р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 заказчика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 комиссии по осуществлению закупок, руководитель контрактной службы заказчика, контрактный управляющий: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↙                                              ↘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907016" y="4935220"/>
            <a:ext cx="2767584" cy="505968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в браке</a:t>
            </a:r>
          </a:p>
          <a:p>
            <a:pPr algn="ctr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участником закупки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5553456" y="4738505"/>
            <a:ext cx="6473804" cy="190195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близкими </a:t>
            </a:r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родственниками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(родственниками по прямой восходящей и нисходящей линии (родителями и детьми, дедушкой, бабушкой и внуками), полнородными и неполнородными (имеющими общих отца или мать) братьями и сестрами), усыновителями или усыновленными</a:t>
            </a:r>
          </a:p>
          <a:p>
            <a:pPr algn="just"/>
            <a:r>
              <a:rPr lang="ru-RU" altLang="ru-RU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закупки</a:t>
            </a:r>
          </a:p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виток: вертикальный 2"/>
          <p:cNvSpPr/>
          <p:nvPr/>
        </p:nvSpPr>
        <p:spPr>
          <a:xfrm>
            <a:off x="1127760" y="279400"/>
            <a:ext cx="10265664" cy="6156960"/>
          </a:xfrm>
          <a:prstGeom prst="vertic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Участниками закупки, являются лица, являющиеся:</a:t>
            </a:r>
          </a:p>
          <a:p>
            <a:pPr algn="just"/>
            <a:endParaRPr lang="ru-RU" altLang="ru-RU" sz="21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Индивидуальными предпринимателями,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выгодоприобретателями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(более 10% акций хозяйственного общества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либо долей, более 10% уставного капитала),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единоличным исполнительным органом хозяйственного общества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(директором, генеральным директором, управляющим, президентом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 и другими),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членами коллегиального исполнительного органа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 хозяйственного общества,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! руководителем (директором, генеральным директором) учреждения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или унитарного предприятия </a:t>
            </a:r>
          </a:p>
          <a:p>
            <a:pPr algn="just"/>
            <a:r>
              <a:rPr lang="ru-RU" altLang="ru-RU" sz="2100">
                <a:solidFill>
                  <a:srgbClr val="000000"/>
                </a:solidFill>
                <a:cs typeface="Times New Roman" panose="02020603050405020304" pitchFamily="18" charset="0"/>
              </a:rPr>
              <a:t>  либо иными органами управления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077913" y="688975"/>
            <a:ext cx="1101725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5400" b="1">
                <a:solidFill>
                  <a:srgbClr val="FF0000"/>
                </a:solidFill>
              </a:rPr>
              <a:t>Статья 81 Трудового кодекса РФ  </a:t>
            </a:r>
          </a:p>
          <a:p>
            <a:endParaRPr lang="ru-RU" altLang="ru-RU" sz="3600">
              <a:solidFill>
                <a:srgbClr val="FF0000"/>
              </a:solidFill>
            </a:endParaRPr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  <a:p>
            <a:endParaRPr lang="ru-RU" altLang="ru-RU" sz="2400" b="1" i="1"/>
          </a:p>
        </p:txBody>
      </p:sp>
      <p:sp>
        <p:nvSpPr>
          <p:cNvPr id="3" name="Прямоугольник: загнутый угол 2"/>
          <p:cNvSpPr/>
          <p:nvPr/>
        </p:nvSpPr>
        <p:spPr>
          <a:xfrm>
            <a:off x="1077640" y="1586484"/>
            <a:ext cx="9994900" cy="4466358"/>
          </a:xfrm>
          <a:prstGeom prst="foldedCorner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2B74C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п. 7.1 </a:t>
            </a:r>
            <a:r>
              <a:rPr lang="ru-RU" sz="2800" u="sng" dirty="0">
                <a:solidFill>
                  <a:prstClr val="black"/>
                </a:solidFill>
              </a:rPr>
              <a:t>Непринятие работником мер по предотвращению или урегулированию конфликта интересов</a:t>
            </a:r>
            <a:r>
              <a:rPr lang="ru-RU" sz="2800" dirty="0">
                <a:solidFill>
                  <a:prstClr val="black"/>
                </a:solidFill>
              </a:rPr>
              <a:t>, стороной которого он является, если указанные действия дают основание для утраты доверия к работнику со стороны работодателя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Является основанием для расторжения трудового договора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по инициативе работодателя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1717675" y="685800"/>
            <a:ext cx="8277225" cy="3898900"/>
          </a:xfrm>
          <a:prstGeom prst="flowChartAlternateProcess">
            <a:avLst/>
          </a:prstGeom>
          <a:gradFill>
            <a:gsLst>
              <a:gs pos="0">
                <a:schemeClr val="bg1">
                  <a:alpha val="35000"/>
                </a:schemeClr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Подарок и взятка: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граница квалификации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и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пятиугольник 2"/>
          <p:cNvSpPr/>
          <p:nvPr/>
        </p:nvSpPr>
        <p:spPr>
          <a:xfrm>
            <a:off x="728856" y="1440646"/>
            <a:ext cx="11049000" cy="11303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вручению которого предшествовали ДЕЙСТВИЯ (БЕЗДЕЙСТВИЯ) должностного лица в пользу или в интересах дарителя </a:t>
            </a: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728856" y="2688823"/>
            <a:ext cx="11049000" cy="14986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если обусловлен ПОСЛЕДУЮЩИМ ПОВЕДЕНИЕМ одаряемого (взяткополучателя), в том числе в виде покровительства или попустительства по службе</a:t>
            </a:r>
          </a:p>
        </p:txBody>
      </p:sp>
      <p:sp>
        <p:nvSpPr>
          <p:cNvPr id="5" name="Стрелка: пятиугольник 4"/>
          <p:cNvSpPr/>
          <p:nvPr/>
        </p:nvSpPr>
        <p:spPr>
          <a:xfrm>
            <a:off x="728856" y="4305300"/>
            <a:ext cx="11049000" cy="23495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/>
              <a:t>подарок, который представляет собой так называемую  «БЛАГОДАРНОСТЬ» за уже совершенные должностным лицом действие либо бездействие (причем неважно - законное или незаконное)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!!! ДАЖЕ в отсутствие предварительной договоренности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728856" y="203200"/>
            <a:ext cx="11049000" cy="108785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ВЗЯТКА  – тот же подарок, но преподнесенный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                          </a:t>
            </a:r>
            <a:r>
              <a:rPr lang="ru-RU" sz="2800" b="1" u="sng" dirty="0">
                <a:solidFill>
                  <a:prstClr val="black"/>
                </a:solidFill>
              </a:rPr>
              <a:t> на специальных условиях</a:t>
            </a:r>
            <a:r>
              <a:rPr lang="ru-RU" sz="2800" b="1" dirty="0">
                <a:solidFill>
                  <a:prstClr val="black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9379" y="229998"/>
            <a:ext cx="3906839" cy="584775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 wrap="non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0" hangingPunct="0"/>
            <a:r>
              <a:rPr lang="ru-RU" altLang="ru-RU" sz="3200" b="1">
                <a:latin typeface="Calibri Light" panose="020F0302020204030204" pitchFamily="34" charset="0"/>
                <a:cs typeface="Times New Roman" panose="02020603050405020304" pitchFamily="18" charset="0"/>
              </a:rPr>
              <a:t>КОРРУПЦИЯ – это: </a:t>
            </a:r>
            <a:endParaRPr lang="ru-RU" altLang="ru-RU" sz="3200" b="1">
              <a:latin typeface="Calibri Light" panose="020F0302020204030204" pitchFamily="34" charset="0"/>
            </a:endParaRPr>
          </a:p>
        </p:txBody>
      </p:sp>
      <p:sp>
        <p:nvSpPr>
          <p:cNvPr id="5" name="Стрелка: вправо 4"/>
          <p:cNvSpPr/>
          <p:nvPr/>
        </p:nvSpPr>
        <p:spPr>
          <a:xfrm>
            <a:off x="609600" y="1188589"/>
            <a:ext cx="2743200" cy="2539829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действия  должностных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6" name="Стрелка: вправо 5"/>
          <p:cNvSpPr/>
          <p:nvPr/>
        </p:nvSpPr>
        <p:spPr>
          <a:xfrm>
            <a:off x="890016" y="3831144"/>
            <a:ext cx="2377440" cy="2537180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действия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иных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187413" y="1008898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служебным положением</a:t>
            </a:r>
            <a:endParaRPr lang="ru-RU" b="1" dirty="0">
              <a:latin typeface="+mj-lt"/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187413" y="135832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дача (получение) взятки</a:t>
            </a:r>
            <a:endParaRPr lang="ru-RU" b="1" dirty="0">
              <a:latin typeface="+mj-lt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187413" y="171237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полномочиями</a:t>
            </a:r>
            <a:endParaRPr lang="ru-RU" b="1" dirty="0">
              <a:latin typeface="+mj-lt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187413" y="202638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коммерческий подкуп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187413" y="2371230"/>
            <a:ext cx="5974080" cy="121090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b="1" u="sng" dirty="0">
                <a:solidFill>
                  <a:schemeClr val="tx1"/>
                </a:solidFill>
                <a:latin typeface="+mj-lt"/>
              </a:rPr>
              <a:t>в целях получения выгоды для себя или для третьих лиц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4187413" y="4197461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физическими лицами</a:t>
            </a:r>
            <a:endParaRPr lang="ru-RU" b="1" dirty="0">
              <a:latin typeface="+mj-lt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4187413" y="5267983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от имени или в интересах юридического лица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684213" y="55563"/>
            <a:ext cx="10768012" cy="685800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ПРЕДУСМОТРЕННАЯ УК РФ:</a:t>
            </a:r>
          </a:p>
        </p:txBody>
      </p:sp>
      <p:sp>
        <p:nvSpPr>
          <p:cNvPr id="5" name="Прямоугольник: скругленные противолежащие углы 4"/>
          <p:cNvSpPr/>
          <p:nvPr/>
        </p:nvSpPr>
        <p:spPr>
          <a:xfrm>
            <a:off x="711200" y="889000"/>
            <a:ext cx="5356225" cy="554038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мелкой взятки (до 10 т.р.)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года лишения свободы</a:t>
            </a:r>
          </a:p>
        </p:txBody>
      </p:sp>
      <p:sp>
        <p:nvSpPr>
          <p:cNvPr id="6" name="Прямоугольник: скругленные противолежащие углы 5"/>
          <p:cNvSpPr/>
          <p:nvPr/>
        </p:nvSpPr>
        <p:spPr>
          <a:xfrm>
            <a:off x="711200" y="1549400"/>
            <a:ext cx="6259513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взятки (от 10 до 25 т.р.)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 лет лишения свободы</a:t>
            </a:r>
          </a:p>
        </p:txBody>
      </p:sp>
      <p:sp>
        <p:nvSpPr>
          <p:cNvPr id="8" name="Прямоугольник: скругленные противолежащие углы 7"/>
          <p:cNvSpPr/>
          <p:nvPr/>
        </p:nvSpPr>
        <p:spPr>
          <a:xfrm>
            <a:off x="711200" y="2189163"/>
            <a:ext cx="7450138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получение взятки в значительном размере (25-150 тыс. руб.)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до 6 лет лишения свободы</a:t>
            </a:r>
          </a:p>
        </p:txBody>
      </p:sp>
      <p:sp>
        <p:nvSpPr>
          <p:cNvPr id="9" name="Прямоугольник: скругленные противолежащие углы 8"/>
          <p:cNvSpPr/>
          <p:nvPr/>
        </p:nvSpPr>
        <p:spPr>
          <a:xfrm>
            <a:off x="681038" y="2913063"/>
            <a:ext cx="7870825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за незаконные действия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до 8 лет лишения свободы</a:t>
            </a:r>
          </a:p>
        </p:txBody>
      </p:sp>
      <p:sp>
        <p:nvSpPr>
          <p:cNvPr id="10" name="Прямоугольник: скругленные противолежащие углы 9"/>
          <p:cNvSpPr/>
          <p:nvPr/>
        </p:nvSpPr>
        <p:spPr>
          <a:xfrm>
            <a:off x="681038" y="3644900"/>
            <a:ext cx="8280400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в крупном размере (150 тыс.- 1 млн. руб.) 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 до 12 лет лишения свободы</a:t>
            </a:r>
          </a:p>
        </p:txBody>
      </p:sp>
      <p:sp>
        <p:nvSpPr>
          <p:cNvPr id="11" name="Прямоугольник: скругленные противолежащие углы 10"/>
          <p:cNvSpPr/>
          <p:nvPr/>
        </p:nvSpPr>
        <p:spPr>
          <a:xfrm>
            <a:off x="681038" y="4300538"/>
            <a:ext cx="8655050" cy="59213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получение взятки в особо крупном размере  (свыше 1 млн. руб.)</a:t>
            </a:r>
          </a:p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до 15 лет лишения свободы</a:t>
            </a:r>
          </a:p>
        </p:txBody>
      </p:sp>
      <p:sp>
        <p:nvSpPr>
          <p:cNvPr id="12" name="Прямоугольник: скругленные противолежащие углы 11"/>
          <p:cNvSpPr/>
          <p:nvPr/>
        </p:nvSpPr>
        <p:spPr>
          <a:xfrm>
            <a:off x="1395413" y="4994275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штраф от 10 до 70-кратного размера суммы взятки, от 5 тыс. рублей до 5 млн рублей, или в размере заработной платы за период от 1 года до 4 лет </a:t>
            </a:r>
          </a:p>
        </p:txBody>
      </p:sp>
      <p:sp>
        <p:nvSpPr>
          <p:cNvPr id="13" name="Прямоугольник: скругленные противолежащие углы 12"/>
          <p:cNvSpPr/>
          <p:nvPr/>
        </p:nvSpPr>
        <p:spPr>
          <a:xfrm>
            <a:off x="1395413" y="5816600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лишение права занимать определенные должности и заниматься профессиональной деятельностью на срок от 3 до 15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" y="420688"/>
            <a:ext cx="11161712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ПРОТИВОДЕЙСТВИЕ КОРРУПЦИИ – это деятельность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органов власти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всех уровней,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институтов гражданского общества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организаций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и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физических лиц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пределах их полномочий: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Прямоугольник: усеченные противолежащие углы 4"/>
          <p:cNvSpPr/>
          <p:nvPr/>
        </p:nvSpPr>
        <p:spPr>
          <a:xfrm>
            <a:off x="585216" y="1837823"/>
            <a:ext cx="10704576" cy="1429633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по предупреждению коррупции, в том числе по выявлению и последующему устранению причин коррупции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профилактика коррупции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6" name="Прямоугольник: усеченные противолежащие углы 5"/>
          <p:cNvSpPr/>
          <p:nvPr/>
        </p:nvSpPr>
        <p:spPr>
          <a:xfrm>
            <a:off x="585216" y="3410591"/>
            <a:ext cx="10704576" cy="1609344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б) по выявлению, предупреждению, пресечению, раскрытию и расследованию коррупционных правонарушений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борьба с коррупцией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85216" y="5252615"/>
            <a:ext cx="10704576" cy="1148185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в) по минимизации и (или) 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ликвидации последствий 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коррупционных правонарушений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багетная рамка 2"/>
          <p:cNvSpPr/>
          <p:nvPr/>
        </p:nvSpPr>
        <p:spPr>
          <a:xfrm>
            <a:off x="537786" y="158117"/>
            <a:ext cx="11228832" cy="21336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Статьей 13.3 Федерального закона № 273-ФЗ «О противодействии коррупции»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юридических лиц всех организационно-правовых форм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установлена обязанность разрабатывать и принимать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меры по предупреждению коррупции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лачко с текстом: прямоугольное 3"/>
          <p:cNvSpPr/>
          <p:nvPr/>
        </p:nvSpPr>
        <p:spPr>
          <a:xfrm>
            <a:off x="380628" y="2532378"/>
            <a:ext cx="11228832" cy="707136"/>
          </a:xfrm>
          <a:prstGeom prst="wedgeRectCallout">
            <a:avLst>
              <a:gd name="adj1" fmla="val -16055"/>
              <a:gd name="adj2" fmla="val 86638"/>
            </a:avLst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Согласно закону меры по предупреждению коррупции, принимаемые в организации, могут включать: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52" y="6026406"/>
            <a:ext cx="11548500" cy="630426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6) недопущение составления неофициальной отчетности и использования поддельных документов.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364422" y="5708655"/>
            <a:ext cx="11548500" cy="31699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5) предотвращение и урегулирование конфликта интересов;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364422" y="5331462"/>
            <a:ext cx="11548500" cy="38658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4) принятие кодекса этики и служебного поведения работников организации;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44052" y="4704973"/>
            <a:ext cx="11582400" cy="62610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361002" y="4334516"/>
            <a:ext cx="11548500" cy="370077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2) сотрудничество организации с правоохранительными органами;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361002" y="3547113"/>
            <a:ext cx="11548500" cy="792480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871538" y="2457450"/>
            <a:ext cx="9848850" cy="3197225"/>
          </a:xfrm>
          <a:prstGeom prst="flowChartAlternateProcess">
            <a:avLst/>
          </a:prstGeom>
          <a:gradFill>
            <a:gsLst>
              <a:gs pos="0">
                <a:schemeClr val="bg1"/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ПРЕДОТВРАЩЕНИЕ И УРЕГУЛИРОВАНИЕ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КОНФЛИКТА ИНТЕРЕСОВ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багетная рамка 8"/>
          <p:cNvSpPr/>
          <p:nvPr/>
        </p:nvSpPr>
        <p:spPr>
          <a:xfrm>
            <a:off x="673100" y="228600"/>
            <a:ext cx="10591800" cy="14605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10-11 Федерального закона от 25.12.2008 № 273-ФЗ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коррупции»</a:t>
            </a: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0" name="Прямоугольник: багетная рамка 9"/>
          <p:cNvSpPr/>
          <p:nvPr/>
        </p:nvSpPr>
        <p:spPr>
          <a:xfrm>
            <a:off x="685800" y="1857157"/>
            <a:ext cx="10591800" cy="1355943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75  Федерального закона от 21.11.2011 N 323-ФЗ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основах охраны здоровья граждан в Российской Федерации"</a:t>
            </a: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1" name="Прямоугольник: багетная рамка 10"/>
          <p:cNvSpPr/>
          <p:nvPr/>
        </p:nvSpPr>
        <p:spPr>
          <a:xfrm>
            <a:off x="673100" y="3332406"/>
            <a:ext cx="10591800" cy="1171087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27 Федерального закона от 12.01.1996 N 7-ФЗ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некоммерческих организациях»</a:t>
            </a: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2" name="Прямоугольник: багетная рамка 11"/>
          <p:cNvSpPr/>
          <p:nvPr/>
        </p:nvSpPr>
        <p:spPr>
          <a:xfrm>
            <a:off x="673100" y="4622800"/>
            <a:ext cx="10591800" cy="2052025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ст. 31 Федерального закона от 05.04.2013 N 44-ФЗ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контрактной системе в сфере закупок товаров, работ, услуг для обеспечения государственных и муниципальных нужд"</a:t>
            </a:r>
            <a:endParaRPr lang="ru-RU" altLang="ru-RU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363" y="487363"/>
            <a:ext cx="11485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ст. 10 Федерального закона от 25.12.2008 № 273-ФЗ «О противодействии коррупции»</a:t>
            </a:r>
          </a:p>
        </p:txBody>
      </p:sp>
      <p:sp>
        <p:nvSpPr>
          <p:cNvPr id="5" name="Свиток: горизонтальный 4"/>
          <p:cNvSpPr/>
          <p:nvPr/>
        </p:nvSpPr>
        <p:spPr>
          <a:xfrm>
            <a:off x="231648" y="1087844"/>
            <a:ext cx="11119104" cy="568422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Под конфликтом интересов в настоящем Федеральном законе понимается ситуация, при которой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личная заинтересованность (прямая или косвенная)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влияет или может повлиять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надлежащее, объективное и беспристрастное исполнение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им должностных (служебных) обязанностей (осуществление полномочий)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5088" y="39688"/>
            <a:ext cx="116459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700" b="1"/>
              <a:t>Под </a:t>
            </a:r>
            <a:r>
              <a:rPr lang="ru-RU" altLang="ru-RU" sz="3200" b="1" u="sng"/>
              <a:t>личной заинтересованностью </a:t>
            </a:r>
            <a:r>
              <a:rPr lang="ru-RU" altLang="ru-RU" sz="2700" b="1"/>
              <a:t>понимается </a:t>
            </a:r>
          </a:p>
          <a:p>
            <a:r>
              <a:rPr lang="ru-RU" altLang="ru-RU" sz="2700" b="1"/>
              <a:t>                                                                                       </a:t>
            </a:r>
            <a:r>
              <a:rPr lang="ru-RU" altLang="ru-RU" sz="2700" b="1" u="sng"/>
              <a:t>получение доходов </a:t>
            </a:r>
            <a:r>
              <a:rPr lang="ru-RU" altLang="ru-RU" sz="2700" b="1"/>
              <a:t>в виде:</a:t>
            </a:r>
          </a:p>
          <a:p>
            <a:endParaRPr lang="ru-RU" altLang="ru-RU" sz="2700"/>
          </a:p>
          <a:p>
            <a:endParaRPr lang="ru-RU" altLang="ru-RU" sz="2700"/>
          </a:p>
        </p:txBody>
      </p:sp>
      <p:sp>
        <p:nvSpPr>
          <p:cNvPr id="11" name="Облачко с текстом: прямоугольное со скругленными углами 10"/>
          <p:cNvSpPr/>
          <p:nvPr/>
        </p:nvSpPr>
        <p:spPr>
          <a:xfrm>
            <a:off x="3805352" y="4629406"/>
            <a:ext cx="3113903" cy="1927654"/>
          </a:xfrm>
          <a:prstGeom prst="wedgeRoundRectCallout">
            <a:avLst>
              <a:gd name="adj1" fmla="val -26182"/>
              <a:gd name="adj2" fmla="val -84789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состоящими с ним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или свойстве лицами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лачко с текстом: прямоугольное со скругленными углами 11"/>
          <p:cNvSpPr/>
          <p:nvPr/>
        </p:nvSpPr>
        <p:spPr>
          <a:xfrm>
            <a:off x="951470" y="4629407"/>
            <a:ext cx="2520779" cy="1927654"/>
          </a:xfrm>
          <a:prstGeom prst="wedgeRoundRectCallout">
            <a:avLst>
              <a:gd name="adj1" fmla="val 49473"/>
              <a:gd name="adj2" fmla="val -792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самим лицом</a:t>
            </a:r>
          </a:p>
        </p:txBody>
      </p:sp>
      <p:sp>
        <p:nvSpPr>
          <p:cNvPr id="13" name="Облачко с текстом: прямоугольное со скругленными углами 12"/>
          <p:cNvSpPr/>
          <p:nvPr/>
        </p:nvSpPr>
        <p:spPr>
          <a:xfrm>
            <a:off x="7315200" y="4534930"/>
            <a:ext cx="4497859" cy="2046843"/>
          </a:xfrm>
          <a:prstGeom prst="wedgeRoundRectCallout">
            <a:avLst>
              <a:gd name="adj1" fmla="val -61717"/>
              <a:gd name="adj2" fmla="val -643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гражданами и организациями,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 которыми само лицо или лица,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состоящими с ним 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или свойстве,  связаны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корпоративными,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иными близкими отношениями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: вправо 17"/>
          <p:cNvSpPr/>
          <p:nvPr/>
        </p:nvSpPr>
        <p:spPr>
          <a:xfrm>
            <a:off x="2863203" y="890708"/>
            <a:ext cx="2243966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денег</a:t>
            </a:r>
          </a:p>
        </p:txBody>
      </p:sp>
      <p:sp>
        <p:nvSpPr>
          <p:cNvPr id="19" name="Стрелка: вправо 18"/>
          <p:cNvSpPr/>
          <p:nvPr/>
        </p:nvSpPr>
        <p:spPr>
          <a:xfrm>
            <a:off x="2863203" y="1339231"/>
            <a:ext cx="2761905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иного имущества</a:t>
            </a:r>
          </a:p>
        </p:txBody>
      </p:sp>
      <p:sp>
        <p:nvSpPr>
          <p:cNvPr id="20" name="Стрелка: вправо 19"/>
          <p:cNvSpPr/>
          <p:nvPr/>
        </p:nvSpPr>
        <p:spPr>
          <a:xfrm>
            <a:off x="2863203" y="1839422"/>
            <a:ext cx="3357488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имущественных прав</a:t>
            </a:r>
          </a:p>
        </p:txBody>
      </p:sp>
      <p:sp>
        <p:nvSpPr>
          <p:cNvPr id="22" name="Стрелка: вправо 21"/>
          <p:cNvSpPr/>
          <p:nvPr/>
        </p:nvSpPr>
        <p:spPr>
          <a:xfrm>
            <a:off x="2863203" y="2267266"/>
            <a:ext cx="39747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услуг имущественного характера</a:t>
            </a:r>
          </a:p>
        </p:txBody>
      </p:sp>
      <p:sp>
        <p:nvSpPr>
          <p:cNvPr id="24" name="Стрелка: вправо 23"/>
          <p:cNvSpPr/>
          <p:nvPr/>
        </p:nvSpPr>
        <p:spPr>
          <a:xfrm>
            <a:off x="2863203" y="2788136"/>
            <a:ext cx="44519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результатов выполненных работ</a:t>
            </a:r>
          </a:p>
        </p:txBody>
      </p:sp>
      <p:sp>
        <p:nvSpPr>
          <p:cNvPr id="27" name="Стрелка: вправо 26"/>
          <p:cNvSpPr/>
          <p:nvPr/>
        </p:nvSpPr>
        <p:spPr>
          <a:xfrm>
            <a:off x="2863203" y="3309006"/>
            <a:ext cx="5034458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каких-либо выгод (преимуществ)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852416" y="3016715"/>
            <a:ext cx="1689448" cy="1003610"/>
          </a:xfrm>
          <a:prstGeom prst="ellipse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ЛИЦО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604838" y="228600"/>
            <a:ext cx="11014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4800" b="1"/>
              <a:t>Лица, состоящие в родстве или свойстве</a:t>
            </a:r>
          </a:p>
        </p:txBody>
      </p:sp>
      <p:sp>
        <p:nvSpPr>
          <p:cNvPr id="7" name="Облачко с текстом: овальное 6"/>
          <p:cNvSpPr/>
          <p:nvPr/>
        </p:nvSpPr>
        <p:spPr>
          <a:xfrm>
            <a:off x="4241885" y="1250242"/>
            <a:ext cx="2810048" cy="841297"/>
          </a:xfrm>
          <a:prstGeom prst="wedgeEllipseCallout">
            <a:avLst>
              <a:gd name="adj1" fmla="val -613"/>
              <a:gd name="adj2" fmla="val 13974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</a:t>
            </a:r>
          </a:p>
        </p:txBody>
      </p:sp>
      <p:sp>
        <p:nvSpPr>
          <p:cNvPr id="23" name="Облачко с текстом: овальное 22"/>
          <p:cNvSpPr/>
          <p:nvPr/>
        </p:nvSpPr>
        <p:spPr>
          <a:xfrm>
            <a:off x="6589572" y="2234441"/>
            <a:ext cx="5507012" cy="782274"/>
          </a:xfrm>
          <a:prstGeom prst="wedgeEllipseCallout">
            <a:avLst>
              <a:gd name="adj1" fmla="val -54427"/>
              <a:gd name="adj2" fmla="val 8618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Облачко с текстом: овальное 23"/>
          <p:cNvSpPr/>
          <p:nvPr/>
        </p:nvSpPr>
        <p:spPr>
          <a:xfrm>
            <a:off x="297375" y="2418362"/>
            <a:ext cx="3846783" cy="688204"/>
          </a:xfrm>
          <a:prstGeom prst="wedgeEllipseCallout">
            <a:avLst>
              <a:gd name="adj1" fmla="val 70422"/>
              <a:gd name="adj2" fmla="val 8406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5" name="Облачко с текстом: овальное 24"/>
          <p:cNvSpPr/>
          <p:nvPr/>
        </p:nvSpPr>
        <p:spPr>
          <a:xfrm>
            <a:off x="6695047" y="3134717"/>
            <a:ext cx="5401537" cy="749665"/>
          </a:xfrm>
          <a:prstGeom prst="wedgeEllipseCallout">
            <a:avLst>
              <a:gd name="adj1" fmla="val -56022"/>
              <a:gd name="adj2" fmla="val -3311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Облачко с текстом: овальное 25"/>
          <p:cNvSpPr/>
          <p:nvPr/>
        </p:nvSpPr>
        <p:spPr>
          <a:xfrm>
            <a:off x="195072" y="3259659"/>
            <a:ext cx="4089846" cy="624723"/>
          </a:xfrm>
          <a:prstGeom prst="wedgeEllipseCallout">
            <a:avLst>
              <a:gd name="adj1" fmla="val 64287"/>
              <a:gd name="adj2" fmla="val -11585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Облачко с текстом: овальное 26"/>
          <p:cNvSpPr/>
          <p:nvPr/>
        </p:nvSpPr>
        <p:spPr>
          <a:xfrm>
            <a:off x="6541864" y="3994106"/>
            <a:ext cx="5602428" cy="760666"/>
          </a:xfrm>
          <a:prstGeom prst="wedgeEllipseCallout">
            <a:avLst>
              <a:gd name="adj1" fmla="val -53773"/>
              <a:gd name="adj2" fmla="val -7729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1"/>
                </a:solidFill>
              </a:rPr>
              <a:t>дети супруга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8" name="Облачко с текстом: овальное 27"/>
          <p:cNvSpPr/>
          <p:nvPr/>
        </p:nvSpPr>
        <p:spPr>
          <a:xfrm>
            <a:off x="195072" y="4068613"/>
            <a:ext cx="3846783" cy="688652"/>
          </a:xfrm>
          <a:prstGeom prst="wedgeEllipseCallout">
            <a:avLst>
              <a:gd name="adj1" fmla="val 74859"/>
              <a:gd name="adj2" fmla="val -9308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дети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Облачко с текстом: овальное 28"/>
          <p:cNvSpPr/>
          <p:nvPr/>
        </p:nvSpPr>
        <p:spPr>
          <a:xfrm>
            <a:off x="3395977" y="5142101"/>
            <a:ext cx="4693919" cy="843051"/>
          </a:xfrm>
          <a:prstGeom prst="wedgeEllipseCallout">
            <a:avLst>
              <a:gd name="adj1" fmla="val -1728"/>
              <a:gd name="adj2" fmla="val -1619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супруги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1266</Words>
  <Application>Microsoft Office PowerPoint</Application>
  <PresentationFormat>Широкоэкранный</PresentationFormat>
  <Paragraphs>185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Тема Office</vt:lpstr>
      <vt:lpstr>Федеральный закон от 25.12.2008 № 273-ФЗ  «О противодействии коррупции»  Закон Алтайского края от  03.06.2010 № 46-ЗС  «О противодействии коррупции  в Алтайском крае»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 от 25.12.2008 № 273-ФЗ  «О противодействии коррупции»  Закон Пермского края  от 30.12.2008 № 382-ПК  «О противодействии коррупции в Пермском крае».</dc:title>
  <dc:creator>Тимофей Медяков</dc:creator>
  <cp:lastModifiedBy>AlpeevMV</cp:lastModifiedBy>
  <cp:revision>58</cp:revision>
  <dcterms:created xsi:type="dcterms:W3CDTF">2017-03-19T02:28:11Z</dcterms:created>
  <dcterms:modified xsi:type="dcterms:W3CDTF">2018-02-08T07:46:43Z</dcterms:modified>
</cp:coreProperties>
</file>